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44"/>
  </p:notesMasterIdLst>
  <p:handoutMasterIdLst>
    <p:handoutMasterId r:id="rId45"/>
  </p:handoutMasterIdLst>
  <p:sldIdLst>
    <p:sldId id="394" r:id="rId3"/>
    <p:sldId id="395" r:id="rId4"/>
    <p:sldId id="494" r:id="rId5"/>
    <p:sldId id="497" r:id="rId6"/>
    <p:sldId id="498" r:id="rId7"/>
    <p:sldId id="500" r:id="rId8"/>
    <p:sldId id="501" r:id="rId9"/>
    <p:sldId id="504" r:id="rId10"/>
    <p:sldId id="527" r:id="rId11"/>
    <p:sldId id="528" r:id="rId12"/>
    <p:sldId id="529" r:id="rId13"/>
    <p:sldId id="530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47" r:id="rId30"/>
    <p:sldId id="548" r:id="rId31"/>
    <p:sldId id="549" r:id="rId32"/>
    <p:sldId id="550" r:id="rId33"/>
    <p:sldId id="551" r:id="rId34"/>
    <p:sldId id="552" r:id="rId35"/>
    <p:sldId id="553" r:id="rId36"/>
    <p:sldId id="554" r:id="rId37"/>
    <p:sldId id="517" r:id="rId38"/>
    <p:sldId id="469" r:id="rId39"/>
    <p:sldId id="495" r:id="rId40"/>
    <p:sldId id="496" r:id="rId41"/>
    <p:sldId id="352" r:id="rId42"/>
    <p:sldId id="482" r:id="rId4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WP Plugins" id="{D1600003-039C-49EE-8772-2447457E4D28}">
          <p14:sldIdLst>
            <p14:sldId id="497"/>
            <p14:sldId id="498"/>
          </p14:sldIdLst>
        </p14:section>
        <p14:section name="Install and Configure WP Themes" id="{82792BFA-0F6A-4429-8786-2081AABF4CFA}">
          <p14:sldIdLst>
            <p14:sldId id="500"/>
            <p14:sldId id="501"/>
          </p14:sldIdLst>
        </p14:section>
        <p14:section name="WordPress Sliders" id="{2AAD6B29-0692-425F-8E05-F2E0C89A96CE}">
          <p14:sldIdLst>
            <p14:sldId id="504"/>
            <p14:sldId id="527"/>
            <p14:sldId id="528"/>
          </p14:sldIdLst>
        </p14:section>
        <p14:section name="WP Forms" id="{16A67ADF-7BC8-496F-BD06-A79F0AEB5023}">
          <p14:sldIdLst>
            <p14:sldId id="529"/>
            <p14:sldId id="530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2980" autoAdjust="0"/>
  </p:normalViewPr>
  <p:slideViewPr>
    <p:cSldViewPr>
      <p:cViewPr varScale="1">
        <p:scale>
          <a:sx n="81" d="100"/>
          <a:sy n="81" d="100"/>
        </p:scale>
        <p:origin x="494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86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revolution.themepunch.com/best-wordpress-slider-plugin-2016/" TargetMode="External"/><Relationship Id="rId3" Type="http://schemas.openxmlformats.org/officeDocument/2006/relationships/hyperlink" Target="https://revolution.themepunch.com/" TargetMode="External"/><Relationship Id="rId7" Type="http://schemas.openxmlformats.org/officeDocument/2006/relationships/hyperlink" Target="https://revolution.themepunch.com/wordpress-newsletter-signu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volution.themepunch.com/snow-effect-add-on/" TargetMode="External"/><Relationship Id="rId5" Type="http://schemas.openxmlformats.org/officeDocument/2006/relationships/hyperlink" Target="https://revolution.themepunch.com/wordpress-double-exposure-effect/" TargetMode="External"/><Relationship Id="rId4" Type="http://schemas.openxmlformats.org/officeDocument/2006/relationships/hyperlink" Target="https://revolution.themepunch.com/wordpress-header-image/" TargetMode="External"/><Relationship Id="rId9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alderaforms.com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hyperlink" Target="https://codex.bbpress.org/features/shortcodes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docs.woocommerce.com/document/woocommerce-guided-tour-videos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ordpress.org/plugins/tm-timeline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ordpress.org/plugins/blog-designer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wordpress.org/plugins/all-in-one-wp-migration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p-super-cache/" TargetMode="External"/><Relationship Id="rId2" Type="http://schemas.openxmlformats.org/officeDocument/2006/relationships/hyperlink" Target="https://wordpress.org/plugins/hyper-cache-extend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dpress.org/plugins/nktagcloud/" TargetMode="External"/><Relationship Id="rId4" Type="http://schemas.openxmlformats.org/officeDocument/2006/relationships/hyperlink" Target="https://wordpress.org/plugins/widget-contex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iteorigin.com/page-builder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10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10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107.png"/><Relationship Id="rId5" Type="http://schemas.openxmlformats.org/officeDocument/2006/relationships/image" Target="../media/image10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ordpress.org/plugi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84382" y="1137511"/>
            <a:ext cx="8201720" cy="1048285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Полулярни </a:t>
            </a:r>
            <a:r>
              <a:rPr lang="en-US" dirty="0" smtClean="0"/>
              <a:t>WP</a:t>
            </a:r>
            <a:r>
              <a:rPr lang="bg-BG" dirty="0" smtClean="0"/>
              <a:t> добавки: Слайдер, Форми, </a:t>
            </a:r>
            <a:r>
              <a:rPr lang="en-US" dirty="0" smtClean="0"/>
              <a:t>   SEO, </a:t>
            </a:r>
            <a:r>
              <a:rPr lang="bg-BG" dirty="0" smtClean="0"/>
              <a:t>Форум, Галерия, Електронна търговия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</a:t>
            </a:r>
            <a:r>
              <a:rPr lang="en-US" dirty="0" smtClean="0"/>
              <a:t>WordPress</a:t>
            </a:r>
            <a:r>
              <a:rPr lang="bg-BG" dirty="0" smtClean="0"/>
              <a:t> добавки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1" y="5817971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44999"/>
            <a:ext cx="2950749" cy="468534"/>
          </a:xfrm>
        </p:spPr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5613" y="2677735"/>
            <a:ext cx="4267200" cy="2131932"/>
            <a:chOff x="6397580" y="3733800"/>
            <a:chExt cx="5070088" cy="25908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3896" y="3733800"/>
              <a:ext cx="3943772" cy="2590800"/>
            </a:xfrm>
            <a:prstGeom prst="rect">
              <a:avLst/>
            </a:prstGeom>
          </p:spPr>
        </p:pic>
        <p:pic>
          <p:nvPicPr>
            <p:cNvPr id="14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80" y="4419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760412" y="2432325"/>
            <a:ext cx="5867400" cy="49801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60412" y="3553119"/>
            <a:ext cx="11125200" cy="25908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Slider Revolution</a:t>
            </a:r>
            <a:r>
              <a:rPr lang="en-US" sz="3200" dirty="0"/>
              <a:t>" </a:t>
            </a:r>
            <a:r>
              <a:rPr lang="bg-BG" sz="3200" dirty="0" smtClean="0"/>
              <a:t>е</a:t>
            </a:r>
            <a:r>
              <a:rPr lang="en-US" sz="3200" dirty="0" smtClean="0"/>
              <a:t> </a:t>
            </a:r>
            <a:r>
              <a:rPr lang="bg-BG" sz="3200" dirty="0" smtClean="0"/>
              <a:t>мощен</a:t>
            </a:r>
            <a:r>
              <a:rPr lang="en-US" sz="3200" dirty="0" smtClean="0"/>
              <a:t> </a:t>
            </a:r>
            <a:r>
              <a:rPr lang="en-US" sz="3200" b="1" dirty="0"/>
              <a:t>slider</a:t>
            </a:r>
            <a:r>
              <a:rPr lang="en-US" sz="3200" dirty="0"/>
              <a:t> </a:t>
            </a:r>
            <a:r>
              <a:rPr lang="en-US" sz="3200" b="1" dirty="0"/>
              <a:t>plugin</a:t>
            </a:r>
          </a:p>
          <a:p>
            <a:r>
              <a:rPr lang="bg-BG" sz="3200" dirty="0" smtClean="0"/>
              <a:t>Платеният продукт идва с някои </a:t>
            </a:r>
            <a:r>
              <a:rPr lang="en-US" sz="3200" dirty="0" smtClean="0"/>
              <a:t>WP </a:t>
            </a:r>
            <a:r>
              <a:rPr lang="bg-BG" sz="3200" dirty="0" smtClean="0"/>
              <a:t>теми</a:t>
            </a:r>
            <a:endParaRPr lang="en-US" sz="3200" dirty="0"/>
          </a:p>
          <a:p>
            <a:pPr lvl="1"/>
            <a:r>
              <a:rPr lang="en-US" sz="2200" b="1" dirty="0">
                <a:latin typeface="Consolas" panose="020B0609020204030204" pitchFamily="49" charset="0"/>
                <a:hlinkClick r:id="rId3"/>
              </a:rPr>
              <a:t>https://revolution.themepunch.com</a:t>
            </a:r>
            <a:endParaRPr lang="en-US" sz="2200" b="1" dirty="0"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bg-BG" sz="3200" dirty="0" smtClean="0"/>
              <a:t>Примери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en-US" sz="2200" b="1" dirty="0">
                <a:latin typeface="Consolas" panose="020B0609020204030204" pitchFamily="49" charset="0"/>
                <a:hlinkClick r:id="rId4"/>
              </a:rPr>
              <a:t>https://revolution.themepunch.com/wordpress-header-image/</a:t>
            </a:r>
            <a:endParaRPr lang="en-US" sz="2200" b="1" dirty="0">
              <a:latin typeface="Consolas" panose="020B0609020204030204" pitchFamily="49" charset="0"/>
            </a:endParaRPr>
          </a:p>
          <a:p>
            <a:pPr lvl="1"/>
            <a:r>
              <a:rPr lang="en-US" sz="2200" b="1" dirty="0">
                <a:latin typeface="Consolas" panose="020B0609020204030204" pitchFamily="49" charset="0"/>
                <a:hlinkClick r:id="rId5"/>
              </a:rPr>
              <a:t>https://revolution.themepunch.com/wordpress-double-exposure-effect/</a:t>
            </a:r>
            <a:endParaRPr lang="en-US" sz="2200" b="1" dirty="0">
              <a:latin typeface="Consolas" panose="020B0609020204030204" pitchFamily="49" charset="0"/>
            </a:endParaRPr>
          </a:p>
          <a:p>
            <a:pPr lvl="1"/>
            <a:r>
              <a:rPr lang="en-US" sz="2200" b="1" dirty="0">
                <a:latin typeface="Consolas" panose="020B0609020204030204" pitchFamily="49" charset="0"/>
                <a:hlinkClick r:id="rId6"/>
              </a:rPr>
              <a:t>https://revolution.themepunch.com/snow-effect-add-on/</a:t>
            </a:r>
            <a:endParaRPr lang="en-US" sz="2200" b="1" dirty="0">
              <a:latin typeface="Consolas" panose="020B0609020204030204" pitchFamily="49" charset="0"/>
            </a:endParaRPr>
          </a:p>
          <a:p>
            <a:pPr lvl="1"/>
            <a:r>
              <a:rPr lang="en-US" sz="2200" b="1" dirty="0">
                <a:latin typeface="Consolas" panose="020B0609020204030204" pitchFamily="49" charset="0"/>
                <a:hlinkClick r:id="rId7"/>
              </a:rPr>
              <a:t>https://revolution.themepunch.com/wordpress-newsletter-signup/</a:t>
            </a:r>
            <a:endParaRPr lang="en-US" sz="2200" b="1" dirty="0">
              <a:latin typeface="Consolas" panose="020B0609020204030204" pitchFamily="49" charset="0"/>
            </a:endParaRPr>
          </a:p>
          <a:p>
            <a:pPr lvl="1"/>
            <a:r>
              <a:rPr lang="en-US" sz="2200" b="1" dirty="0">
                <a:latin typeface="Consolas" panose="020B0609020204030204" pitchFamily="49" charset="0"/>
                <a:hlinkClick r:id="rId8"/>
              </a:rPr>
              <a:t>https://revolution.themepunch.com/best-wordpress-slider-plugin-2016/</a:t>
            </a:r>
            <a:endParaRPr lang="en-US" sz="2200" b="1" dirty="0"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Revolution</a:t>
            </a:r>
          </a:p>
        </p:txBody>
      </p:sp>
      <p:pic>
        <p:nvPicPr>
          <p:cNvPr id="1026" name="Picture 2" descr="Image result for slider revolu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1539474"/>
            <a:ext cx="2156146" cy="1625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5732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Contact Form 7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3427412" y="5504739"/>
            <a:ext cx="5562600" cy="723900"/>
          </a:xfrm>
        </p:spPr>
        <p:txBody>
          <a:bodyPr/>
          <a:lstStyle/>
          <a:p>
            <a:r>
              <a:rPr lang="en-US" dirty="0"/>
              <a:t>WordPress </a:t>
            </a:r>
            <a:r>
              <a:rPr lang="en-US" dirty="0" smtClean="0"/>
              <a:t>Forms Plugins</a:t>
            </a:r>
            <a:endParaRPr lang="en-US" dirty="0"/>
          </a:p>
        </p:txBody>
      </p:sp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371600"/>
            <a:ext cx="7086600" cy="2530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819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97" y="1659385"/>
            <a:ext cx="2286319" cy="186716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212" y="2002612"/>
            <a:ext cx="4142751" cy="1454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79" y="5105400"/>
            <a:ext cx="3886742" cy="11526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19" y="3930976"/>
            <a:ext cx="5554102" cy="15207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959" y="1219200"/>
            <a:ext cx="2908553" cy="527965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3138226" y="2592965"/>
            <a:ext cx="436066" cy="2286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6987440" y="4876800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3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Събиране на попълнени формуляри в базата данни на </a:t>
            </a:r>
            <a:r>
              <a:rPr lang="en-US" dirty="0" smtClean="0"/>
              <a:t>WP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Инсталиране на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Contact Form Advanced Database</a:t>
            </a:r>
            <a:r>
              <a:rPr lang="en-US" dirty="0"/>
              <a:t>" </a:t>
            </a:r>
            <a:r>
              <a:rPr lang="bg-BG" dirty="0" smtClean="0"/>
              <a:t>добавка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База данни</a:t>
            </a:r>
            <a:r>
              <a:rPr lang="en-US" dirty="0" smtClean="0"/>
              <a:t> </a:t>
            </a:r>
            <a:r>
              <a:rPr lang="bg-BG" dirty="0" smtClean="0"/>
              <a:t>за</a:t>
            </a:r>
            <a:r>
              <a:rPr lang="en-US" dirty="0" smtClean="0"/>
              <a:t> </a:t>
            </a:r>
            <a:r>
              <a:rPr lang="en-US" dirty="0"/>
              <a:t>Contact Form 7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819400"/>
            <a:ext cx="10067478" cy="3048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50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Caldera Forms </a:t>
            </a:r>
            <a:r>
              <a:rPr lang="en-US" dirty="0"/>
              <a:t>– </a:t>
            </a:r>
            <a:r>
              <a:rPr lang="en-US" dirty="0">
                <a:hlinkClick r:id="rId2"/>
              </a:rPr>
              <a:t>https://calderaforms.com</a:t>
            </a:r>
            <a:endParaRPr lang="en-US" dirty="0"/>
          </a:p>
          <a:p>
            <a:r>
              <a:rPr lang="bg-BG" b="1" dirty="0"/>
              <a:t>Визуален</a:t>
            </a:r>
            <a:r>
              <a:rPr lang="bg-BG" dirty="0"/>
              <a:t> </a:t>
            </a:r>
            <a:r>
              <a:rPr lang="bg-BG" b="1" dirty="0"/>
              <a:t>интерактивен</a:t>
            </a:r>
            <a:r>
              <a:rPr lang="bg-BG" dirty="0"/>
              <a:t> </a:t>
            </a:r>
            <a:r>
              <a:rPr lang="bg-BG" b="1" dirty="0" smtClean="0"/>
              <a:t>формуляр</a:t>
            </a:r>
            <a:endParaRPr lang="en-US" b="1" dirty="0" smtClean="0"/>
          </a:p>
          <a:p>
            <a:pPr lvl="1"/>
            <a:r>
              <a:rPr lang="ru-RU" dirty="0"/>
              <a:t>Събрани данни за формуляра</a:t>
            </a:r>
          </a:p>
          <a:p>
            <a:pPr lvl="1"/>
            <a:r>
              <a:rPr lang="ru-RU" dirty="0"/>
              <a:t>Изпратено по имейл</a:t>
            </a:r>
          </a:p>
          <a:p>
            <a:pPr lvl="1"/>
            <a:r>
              <a:rPr lang="ru-RU" dirty="0"/>
              <a:t>Съхраняван </a:t>
            </a:r>
            <a:r>
              <a:rPr lang="bg-BG" dirty="0" smtClean="0"/>
              <a:t>в база данни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Caldera Forms – Form Builder for WP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945" y="2971800"/>
            <a:ext cx="4845143" cy="31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6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  <a:r>
              <a:rPr lang="bg-BG" dirty="0" smtClean="0"/>
              <a:t> Анкети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60412" y="5678039"/>
            <a:ext cx="10958928" cy="499819"/>
          </a:xfrm>
        </p:spPr>
        <p:txBody>
          <a:bodyPr/>
          <a:lstStyle/>
          <a:p>
            <a:r>
              <a:rPr lang="ru-RU" dirty="0"/>
              <a:t>WordPress анкети (гласувайте за въпрос)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15" y="858314"/>
            <a:ext cx="5323596" cy="3641381"/>
          </a:xfrm>
          <a:prstGeom prst="roundRect">
            <a:avLst>
              <a:gd name="adj" fmla="val 9840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0239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YOP Poll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bg-BG" dirty="0" smtClean="0"/>
              <a:t>- Създаване </a:t>
            </a:r>
            <a:r>
              <a:rPr lang="bg-BG" dirty="0" smtClean="0"/>
              <a:t>на </a:t>
            </a:r>
            <a:r>
              <a:rPr lang="bg-BG" b="1" dirty="0" smtClean="0"/>
              <a:t>анкети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YOP Poll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87" y="2133601"/>
            <a:ext cx="6238525" cy="4267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443"/>
          <a:stretch/>
        </p:blipFill>
        <p:spPr>
          <a:xfrm>
            <a:off x="4551724" y="3048000"/>
            <a:ext cx="7009123" cy="30432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6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Вграждане </a:t>
            </a:r>
            <a:r>
              <a:rPr lang="bg-BG" dirty="0"/>
              <a:t>на фото галерии в </a:t>
            </a:r>
            <a:r>
              <a:rPr lang="en-US" dirty="0" smtClean="0"/>
              <a:t>WP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1"/>
              <a:t>NextGEN</a:t>
            </a:r>
            <a:r>
              <a:rPr lang="en-GB" dirty="0"/>
              <a:t> Gallery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66823"/>
            <a:ext cx="5719605" cy="37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0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NextGEN</a:t>
            </a:r>
            <a:r>
              <a:rPr lang="en-GB" dirty="0"/>
              <a:t> 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39" y="1277850"/>
            <a:ext cx="5866543" cy="1813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9" y="1373568"/>
            <a:ext cx="1876979" cy="1790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316" y="3647114"/>
            <a:ext cx="5524928" cy="2691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759" y="2583805"/>
            <a:ext cx="4032333" cy="2355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313" y="3569150"/>
            <a:ext cx="1872619" cy="2769915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 bwMode="auto">
          <a:xfrm>
            <a:off x="2681576" y="2069054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2681576" y="4764489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0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Добавяне на </a:t>
            </a:r>
            <a:r>
              <a:rPr lang="bg-BG" b="1" dirty="0" smtClean="0"/>
              <a:t>галерия</a:t>
            </a:r>
            <a:r>
              <a:rPr lang="bg-BG" dirty="0" smtClean="0"/>
              <a:t> към всяка една страница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Страници </a:t>
            </a:r>
            <a:r>
              <a:rPr lang="bg-BG" dirty="0"/>
              <a:t>съдържащи галерии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7"/>
          <a:stretch/>
        </p:blipFill>
        <p:spPr>
          <a:xfrm>
            <a:off x="2817812" y="2209800"/>
            <a:ext cx="7033938" cy="396505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67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295400"/>
            <a:ext cx="8180332" cy="5229225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 smtClean="0"/>
              <a:t>WordPress</a:t>
            </a:r>
            <a:r>
              <a:rPr lang="bg-BG" dirty="0" smtClean="0"/>
              <a:t> добавки - Концепция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добавки</a:t>
            </a:r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Слайдер</a:t>
            </a:r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Форма</a:t>
            </a:r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Анкета</a:t>
            </a:r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Галерия</a:t>
            </a:r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Форум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 txBox="1">
            <a:spLocks/>
          </p:cNvSpPr>
          <p:nvPr/>
        </p:nvSpPr>
        <p:spPr>
          <a:xfrm>
            <a:off x="3579812" y="2895600"/>
            <a:ext cx="3962400" cy="362902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514042" indent="-51404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Е-</a:t>
            </a:r>
            <a:r>
              <a:rPr lang="en-US" dirty="0" smtClean="0"/>
              <a:t>Commerce</a:t>
            </a:r>
            <a:endParaRPr lang="bg-BG" dirty="0" smtClean="0"/>
          </a:p>
          <a:p>
            <a:pPr marL="933139" lvl="1" indent="-457200">
              <a:lnSpc>
                <a:spcPct val="115000"/>
              </a:lnSpc>
            </a:pPr>
            <a:r>
              <a:rPr lang="en-US" dirty="0" smtClean="0"/>
              <a:t>SEO</a:t>
            </a:r>
            <a:endParaRPr lang="bg-BG" dirty="0" smtClean="0"/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Многоезичен</a:t>
            </a:r>
          </a:p>
          <a:p>
            <a:pPr marL="933139" lvl="1" indent="-457200">
              <a:lnSpc>
                <a:spcPct val="115000"/>
              </a:lnSpc>
            </a:pPr>
            <a:r>
              <a:rPr lang="bg-BG" dirty="0" smtClean="0"/>
              <a:t>Други</a:t>
            </a:r>
          </a:p>
          <a:p>
            <a:pPr marL="475939" lvl="1" indent="0">
              <a:lnSpc>
                <a:spcPct val="115000"/>
              </a:lnSpc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на </a:t>
            </a:r>
            <a:r>
              <a:rPr lang="bg-BG" dirty="0"/>
              <a:t>ф</a:t>
            </a:r>
            <a:r>
              <a:rPr lang="bg-BG" dirty="0" smtClean="0"/>
              <a:t>оруми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bbPress Plugin</a:t>
            </a:r>
          </a:p>
        </p:txBody>
      </p:sp>
      <p:pic>
        <p:nvPicPr>
          <p:cNvPr id="4100" name="Picture 4" descr="Image result for bbpress wordpres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37" y="838200"/>
            <a:ext cx="3714751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Инсталирайте</a:t>
            </a:r>
            <a:r>
              <a:rPr lang="en-US" dirty="0" smtClean="0"/>
              <a:t>"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bbPress</a:t>
            </a:r>
            <a:r>
              <a:rPr lang="en-US" dirty="0"/>
              <a:t>" </a:t>
            </a:r>
            <a:r>
              <a:rPr lang="bg-BG" dirty="0" smtClean="0"/>
              <a:t>в </a:t>
            </a:r>
            <a:r>
              <a:rPr lang="en-US" dirty="0" smtClean="0"/>
              <a:t>WordPress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bg-BG" dirty="0" smtClean="0"/>
              <a:t>Създайте страница</a:t>
            </a:r>
            <a:r>
              <a:rPr lang="en-US" dirty="0" smtClean="0"/>
              <a:t> </a:t>
            </a:r>
            <a:r>
              <a:rPr lang="en-US" dirty="0"/>
              <a:t>"Forum" </a:t>
            </a:r>
            <a:r>
              <a:rPr lang="bg-BG" dirty="0" smtClean="0"/>
              <a:t>и поставете нейния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 code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958178" y="6147139"/>
            <a:ext cx="8228012" cy="58712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https://codex.bbpress.org/features/shortcodes</a:t>
            </a:r>
            <a:r>
              <a:rPr lang="en-US" dirty="0" smtClean="0">
                <a:hlinkClick r:id="rId2"/>
              </a:rPr>
              <a:t>/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</a:t>
            </a:r>
            <a:r>
              <a:rPr lang="en-US" dirty="0" smtClean="0"/>
              <a:t> </a:t>
            </a:r>
            <a:r>
              <a:rPr lang="en-US" dirty="0"/>
              <a:t>bbPress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4" y="1976792"/>
            <a:ext cx="1905266" cy="15527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296" y="1917298"/>
            <a:ext cx="5055890" cy="1605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780" y="2339678"/>
            <a:ext cx="3204467" cy="760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65" y="4582253"/>
            <a:ext cx="1905265" cy="136130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544" y="4577126"/>
            <a:ext cx="2613469" cy="13664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643" y="4577126"/>
            <a:ext cx="4953543" cy="136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7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Създайте нов форум с </a:t>
            </a:r>
            <a:r>
              <a:rPr lang="en-US" b="1" dirty="0" smtClean="0"/>
              <a:t>bbPress</a:t>
            </a:r>
            <a:endParaRPr lang="en-US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</a:t>
            </a:r>
            <a:r>
              <a:rPr lang="en-US" dirty="0" smtClean="0"/>
              <a:t> </a:t>
            </a:r>
            <a:r>
              <a:rPr lang="en-US" dirty="0"/>
              <a:t>bbPress </a:t>
            </a:r>
            <a:r>
              <a:rPr lang="bg-BG" dirty="0" smtClean="0"/>
              <a:t>Форум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77" y="1981200"/>
            <a:ext cx="2258881" cy="146827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17" y="1981200"/>
            <a:ext cx="4888063" cy="1493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012" y="3733800"/>
            <a:ext cx="1905266" cy="27626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127" y="3995702"/>
            <a:ext cx="4877453" cy="22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6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384003" y="5265538"/>
            <a:ext cx="11349209" cy="685800"/>
          </a:xfrm>
        </p:spPr>
        <p:txBody>
          <a:bodyPr>
            <a:noAutofit/>
          </a:bodyPr>
          <a:lstStyle/>
          <a:p>
            <a:r>
              <a:rPr lang="ru-RU" sz="3200" dirty="0"/>
              <a:t>Няма лесен начин да промените темата за </a:t>
            </a:r>
            <a:r>
              <a:rPr lang="ru-RU" sz="3200" b="1" dirty="0"/>
              <a:t>потребителския</a:t>
            </a:r>
            <a:r>
              <a:rPr lang="ru-RU" sz="3200" dirty="0"/>
              <a:t> </a:t>
            </a:r>
            <a:r>
              <a:rPr lang="ru-RU" sz="3200" dirty="0" smtClean="0"/>
              <a:t>   </a:t>
            </a:r>
            <a:r>
              <a:rPr lang="ru-RU" sz="3200" b="1" dirty="0" smtClean="0"/>
              <a:t>интерфейс</a:t>
            </a:r>
            <a:r>
              <a:rPr lang="ru-RU" sz="3200" dirty="0" smtClean="0"/>
              <a:t> </a:t>
            </a:r>
            <a:r>
              <a:rPr lang="ru-RU" sz="3200" dirty="0"/>
              <a:t>(</a:t>
            </a:r>
            <a:r>
              <a:rPr lang="ru-RU" sz="3200" dirty="0" smtClean="0"/>
              <a:t>необходимост </a:t>
            </a:r>
            <a:r>
              <a:rPr lang="ru-RU" sz="3200" dirty="0"/>
              <a:t>от редактиране на </a:t>
            </a:r>
            <a:r>
              <a:rPr lang="ru-RU" sz="3200" b="1" dirty="0"/>
              <a:t>CSS</a:t>
            </a:r>
            <a:r>
              <a:rPr lang="ru-RU" sz="3200" dirty="0"/>
              <a:t>)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Персонализиране на</a:t>
            </a:r>
            <a:r>
              <a:rPr lang="en-GB" dirty="0" smtClean="0"/>
              <a:t> </a:t>
            </a:r>
            <a:r>
              <a:rPr lang="en-US" noProof="1" smtClean="0"/>
              <a:t>bbPress</a:t>
            </a:r>
            <a:r>
              <a:rPr lang="en-GB" dirty="0" smtClean="0"/>
              <a:t> </a:t>
            </a:r>
            <a:r>
              <a:rPr lang="bg-BG" dirty="0" smtClean="0"/>
              <a:t>Форум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13" y="1447800"/>
            <a:ext cx="9296401" cy="350574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770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wooCommerce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Добавки за електронна търговия </a:t>
            </a:r>
            <a:r>
              <a:rPr lang="bg-BG" dirty="0" smtClean="0"/>
              <a:t>в </a:t>
            </a:r>
            <a:r>
              <a:rPr lang="en-US" dirty="0"/>
              <a:t>WP</a:t>
            </a:r>
          </a:p>
        </p:txBody>
      </p:sp>
      <p:pic>
        <p:nvPicPr>
          <p:cNvPr id="2050" name="Picture 2" descr="Резултат с изображение за wooComme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15" y="838200"/>
            <a:ext cx="7091795" cy="3653282"/>
          </a:xfrm>
          <a:prstGeom prst="roundRect">
            <a:avLst>
              <a:gd name="adj" fmla="val 8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2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0805" y="4800600"/>
            <a:ext cx="11309630" cy="176875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Изгледайте</a:t>
            </a:r>
            <a:r>
              <a:rPr lang="en-US" dirty="0" smtClean="0"/>
              <a:t> </a:t>
            </a:r>
            <a:r>
              <a:rPr lang="bg-BG" dirty="0" smtClean="0"/>
              <a:t>видео за </a:t>
            </a:r>
            <a:r>
              <a:rPr lang="bg-BG" b="1" dirty="0" smtClean="0"/>
              <a:t>въведение</a:t>
            </a:r>
            <a:r>
              <a:rPr lang="bg-BG" dirty="0" smtClean="0"/>
              <a:t> в </a:t>
            </a:r>
            <a:r>
              <a:rPr lang="en-US" b="1" noProof="1" smtClean="0"/>
              <a:t>wooCommerce</a:t>
            </a:r>
            <a:r>
              <a:rPr lang="bg-BG" noProof="1" smtClean="0"/>
              <a:t>:</a:t>
            </a:r>
            <a:r>
              <a:rPr lang="en-US" dirty="0" smtClean="0"/>
              <a:t> </a:t>
            </a:r>
            <a:endParaRPr lang="bg-BG" dirty="0" smtClean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5878" y="5551700"/>
            <a:ext cx="11234556" cy="556664"/>
          </a:xfrm>
        </p:spPr>
        <p:txBody>
          <a:bodyPr/>
          <a:lstStyle/>
          <a:p>
            <a:r>
              <a:rPr lang="en-US" sz="2200" dirty="0">
                <a:hlinkClick r:id="rId2"/>
              </a:rPr>
              <a:t>https://docs.woocommerce.com/document/woocommerce-guided-tour-videos/</a:t>
            </a:r>
            <a:endParaRPr lang="en-US" sz="2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wooCommerce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8" y="1219200"/>
            <a:ext cx="5742930" cy="3158002"/>
          </a:xfrm>
          <a:prstGeom prst="roundRect">
            <a:avLst>
              <a:gd name="adj" fmla="val 980"/>
            </a:avLst>
          </a:prstGeom>
        </p:spPr>
      </p:pic>
      <p:pic>
        <p:nvPicPr>
          <p:cNvPr id="3076" name="Picture 4" descr="Резултат с изображение за wooCommerce shopping c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99" y="1219200"/>
            <a:ext cx="5337935" cy="3158002"/>
          </a:xfrm>
          <a:prstGeom prst="roundRect">
            <a:avLst>
              <a:gd name="adj" fmla="val 98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60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WordPress SEO Plugin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Оптимизация </a:t>
            </a:r>
            <a:r>
              <a:rPr lang="bg-BG" dirty="0"/>
              <a:t>за </a:t>
            </a:r>
            <a:r>
              <a:rPr lang="bg-BG" dirty="0" smtClean="0"/>
              <a:t>търсачки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/>
              <a:t>WordPress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4379">
            <a:off x="2379368" y="1366865"/>
            <a:ext cx="3261156" cy="3018216"/>
          </a:xfrm>
          <a:prstGeom prst="roundRect">
            <a:avLst>
              <a:gd name="adj" fmla="val 93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ttps://gliffen.com/wp-content/uploads/2016/09/wordpress-seo-yoa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94212" y="838200"/>
            <a:ext cx="6294406" cy="1887453"/>
          </a:xfrm>
          <a:prstGeom prst="roundRect">
            <a:avLst>
              <a:gd name="adj" fmla="val 27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7525">
            <a:off x="5430607" y="2583776"/>
            <a:ext cx="4734280" cy="1886484"/>
          </a:xfrm>
          <a:prstGeom prst="roundRect">
            <a:avLst>
              <a:gd name="adj" fmla="val 324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6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 </a:t>
            </a:r>
            <a:r>
              <a:rPr lang="en-US" dirty="0" smtClean="0"/>
              <a:t>Plugins: </a:t>
            </a:r>
            <a:r>
              <a:rPr lang="en-US" noProof="1"/>
              <a:t>Yoast</a:t>
            </a:r>
            <a:r>
              <a:rPr lang="en-US" dirty="0"/>
              <a:t> SEO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3048000"/>
            <a:ext cx="7568302" cy="336786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212" y="1444846"/>
            <a:ext cx="2598421" cy="212204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246812" y="1223690"/>
            <a:ext cx="5191560" cy="2725736"/>
          </a:xfrm>
          <a:prstGeom prst="roundRect">
            <a:avLst>
              <a:gd name="adj" fmla="val 13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70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noProof="1"/>
              <a:t>Polylang</a:t>
            </a:r>
            <a:r>
              <a:rPr lang="en-US" dirty="0"/>
              <a:t>" Plugin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Многоезични </a:t>
            </a:r>
            <a:r>
              <a:rPr lang="bg-BG" dirty="0" smtClean="0"/>
              <a:t>добавки </a:t>
            </a:r>
            <a:r>
              <a:rPr lang="bg-BG" dirty="0"/>
              <a:t>за </a:t>
            </a:r>
            <a:r>
              <a:rPr lang="en-GB" dirty="0"/>
              <a:t>WP</a:t>
            </a:r>
            <a:endParaRPr lang="en-US" dirty="0"/>
          </a:p>
        </p:txBody>
      </p:sp>
      <p:pic>
        <p:nvPicPr>
          <p:cNvPr id="5122" name="Picture 2" descr="Image result for polylang wordpress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2212" y="838200"/>
            <a:ext cx="4357440" cy="35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Свързано изображ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205">
            <a:off x="7444753" y="2247980"/>
            <a:ext cx="1879340" cy="187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1"/>
            <a:ext cx="3465598" cy="5486034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и активиране на </a:t>
            </a:r>
            <a:r>
              <a:rPr lang="en-US" dirty="0" smtClean="0"/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Polylang</a:t>
            </a:r>
            <a:r>
              <a:rPr lang="en-US" dirty="0" smtClean="0"/>
              <a:t>"</a:t>
            </a:r>
            <a:endParaRPr lang="en-US" dirty="0"/>
          </a:p>
          <a:p>
            <a:r>
              <a:rPr lang="bg-BG" dirty="0" smtClean="0"/>
              <a:t>Добавете поне </a:t>
            </a:r>
            <a:r>
              <a:rPr lang="bg-BG" b="1" dirty="0" smtClean="0"/>
              <a:t>2 езика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</a:t>
            </a:r>
            <a:r>
              <a:rPr lang="bg-BG" dirty="0" smtClean="0"/>
              <a:t>например</a:t>
            </a:r>
            <a:r>
              <a:rPr lang="en-US" dirty="0" smtClean="0"/>
              <a:t>. EN + BG)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Polylang</a:t>
            </a:r>
            <a:r>
              <a:rPr lang="en-US" dirty="0"/>
              <a:t> – </a:t>
            </a:r>
            <a:r>
              <a:rPr lang="bg-BG" dirty="0" smtClean="0"/>
              <a:t>Превод на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сайтове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4113212" y="1676400"/>
            <a:ext cx="7718828" cy="2008127"/>
            <a:chOff x="2438769" y="1820679"/>
            <a:chExt cx="7682782" cy="18576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769" y="1820679"/>
              <a:ext cx="2276793" cy="185763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012" y="1826502"/>
              <a:ext cx="4560539" cy="1851811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850609" y="2515291"/>
              <a:ext cx="572502" cy="4684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2" y="4037436"/>
            <a:ext cx="7718828" cy="218194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935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Имате въпрос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b="1" dirty="0" smtClean="0">
                <a:solidFill>
                  <a:schemeClr val="tx2"/>
                </a:solidFill>
              </a:rPr>
              <a:t>Превод</a:t>
            </a:r>
            <a:r>
              <a:rPr lang="bg-BG" dirty="0" smtClean="0">
                <a:solidFill>
                  <a:schemeClr val="tx2"/>
                </a:solidFill>
              </a:rPr>
              <a:t> на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bg-BG" dirty="0" smtClean="0">
                <a:solidFill>
                  <a:schemeClr val="tx2"/>
                </a:solidFill>
              </a:rPr>
              <a:t>постове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>
                <a:solidFill>
                  <a:schemeClr val="tx2"/>
                </a:solidFill>
              </a:rPr>
              <a:t>/ </a:t>
            </a:r>
            <a:r>
              <a:rPr lang="bg-BG" dirty="0" smtClean="0">
                <a:solidFill>
                  <a:schemeClr val="tx2"/>
                </a:solidFill>
              </a:rPr>
              <a:t>страници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Превод на съдържание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256" y="1981200"/>
            <a:ext cx="3197255" cy="23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714" y="1358644"/>
            <a:ext cx="3581400" cy="31999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67"/>
          <a:stretch/>
        </p:blipFill>
        <p:spPr>
          <a:xfrm>
            <a:off x="1327756" y="4566338"/>
            <a:ext cx="9540212" cy="1875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56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Други</a:t>
            </a:r>
            <a:r>
              <a:rPr lang="en-US" dirty="0" smtClean="0"/>
              <a:t> WordPress</a:t>
            </a:r>
            <a:r>
              <a:rPr lang="bg-BG" dirty="0" smtClean="0"/>
              <a:t> добавки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Добавки за събития, блог, миграция</a:t>
            </a:r>
            <a:endParaRPr lang="en-US" dirty="0"/>
          </a:p>
        </p:txBody>
      </p:sp>
      <p:pic>
        <p:nvPicPr>
          <p:cNvPr id="6146" name="Picture 2" descr="Image result for wordpress plug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762000"/>
            <a:ext cx="753884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98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>
          <a:xfrm>
            <a:off x="190451" y="1212646"/>
            <a:ext cx="11808021" cy="516910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Timeline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Лесно модериране</a:t>
            </a:r>
            <a:endParaRPr lang="en-US" dirty="0" smtClean="0">
              <a:solidFill>
                <a:schemeClr val="tx2"/>
              </a:solidFill>
            </a:endParaRP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2"/>
                </a:solidFill>
              </a:rPr>
              <a:t>Промяна на ограничението на </a:t>
            </a:r>
            <a:endParaRPr lang="ru-RU" dirty="0" smtClean="0">
              <a:solidFill>
                <a:schemeClr val="tx2"/>
              </a:solidFill>
            </a:endParaRPr>
          </a:p>
          <a:p>
            <a:pPr lvl="1"/>
            <a:r>
              <a:rPr lang="ru-RU" b="1" dirty="0" smtClean="0">
                <a:solidFill>
                  <a:schemeClr val="tx2"/>
                </a:solidFill>
              </a:rPr>
              <a:t>видимите елементи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Избор на </a:t>
            </a:r>
            <a:r>
              <a:rPr lang="bg-BG" dirty="0">
                <a:solidFill>
                  <a:schemeClr val="tx2"/>
                </a:solidFill>
              </a:rPr>
              <a:t>формат на </a:t>
            </a:r>
            <a:r>
              <a:rPr lang="bg-BG" b="1" dirty="0" smtClean="0">
                <a:solidFill>
                  <a:schemeClr val="tx2"/>
                </a:solidFill>
              </a:rPr>
              <a:t>дата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Създаване на </a:t>
            </a:r>
            <a:r>
              <a:rPr lang="bg-BG" b="1" dirty="0" smtClean="0">
                <a:solidFill>
                  <a:schemeClr val="tx2"/>
                </a:solidFill>
              </a:rPr>
              <a:t>събития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284412" y="5867400"/>
            <a:ext cx="7155641" cy="642897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hlinkClick r:id="rId2"/>
              </a:rPr>
              <a:t>https://wordpress.org/plugins/tm-timeline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Показване на събития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492" y="1447800"/>
            <a:ext cx="3845122" cy="38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Designer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Стилизиране на съдържание</a:t>
            </a:r>
            <a:endParaRPr lang="en-US" dirty="0" smtClean="0">
              <a:solidFill>
                <a:schemeClr val="tx2"/>
              </a:solidFill>
            </a:endParaRP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Responsive</a:t>
            </a:r>
            <a:r>
              <a:rPr lang="en-US" dirty="0" smtClean="0">
                <a:solidFill>
                  <a:schemeClr val="tx2"/>
                </a:solidFill>
              </a:rPr>
              <a:t> Design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Поддръжка </a:t>
            </a:r>
            <a:r>
              <a:rPr lang="bg-BG" dirty="0">
                <a:solidFill>
                  <a:schemeClr val="tx2"/>
                </a:solidFill>
              </a:rPr>
              <a:t>за </a:t>
            </a:r>
            <a:r>
              <a:rPr lang="bg-BG" dirty="0" smtClean="0">
                <a:solidFill>
                  <a:schemeClr val="tx2"/>
                </a:solidFill>
              </a:rPr>
              <a:t>браузъри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6 </a:t>
            </a:r>
            <a:r>
              <a:rPr lang="bg-BG" dirty="0" smtClean="0">
                <a:solidFill>
                  <a:schemeClr val="tx2"/>
                </a:solidFill>
              </a:rPr>
              <a:t>стандартни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bg-BG" b="1" dirty="0" smtClean="0">
                <a:solidFill>
                  <a:schemeClr val="tx2"/>
                </a:solidFill>
              </a:rPr>
              <a:t>шаблон</a:t>
            </a:r>
            <a:r>
              <a:rPr lang="bg-BG" b="1" dirty="0">
                <a:solidFill>
                  <a:schemeClr val="tx2"/>
                </a:solidFill>
              </a:rPr>
              <a:t>и</a:t>
            </a:r>
            <a:endParaRPr lang="en-US" b="1" dirty="0" smtClean="0">
              <a:solidFill>
                <a:schemeClr val="tx2"/>
              </a:solidFill>
            </a:endParaRP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Custom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CSS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bg-BG" dirty="0">
                <a:solidFill>
                  <a:schemeClr val="tx2"/>
                </a:solidFill>
              </a:rPr>
              <a:t>поддръжка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360661" y="5910705"/>
            <a:ext cx="7467600" cy="67022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https://wordpress.org/plugins/blog-designer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</a:t>
            </a:r>
            <a:r>
              <a:rPr lang="en-US" dirty="0" smtClean="0"/>
              <a:t>WP </a:t>
            </a:r>
            <a:r>
              <a:rPr lang="bg-BG" dirty="0" smtClean="0"/>
              <a:t>Блог</a:t>
            </a:r>
            <a:endParaRPr lang="en-US" dirty="0"/>
          </a:p>
        </p:txBody>
      </p:sp>
      <p:pic>
        <p:nvPicPr>
          <p:cNvPr id="1026" name="Picture 2" descr="Image result for blog designer de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1905000"/>
            <a:ext cx="4630822" cy="32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21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19712" y="1365992"/>
            <a:ext cx="6336152" cy="518562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All-in-One WP Migration </a:t>
            </a:r>
            <a:r>
              <a:rPr lang="en-GB" dirty="0" smtClean="0"/>
              <a:t> </a:t>
            </a:r>
            <a:endParaRPr lang="bg-BG" dirty="0" smtClean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sz="3000" b="1" dirty="0"/>
              <a:t>А</a:t>
            </a:r>
            <a:r>
              <a:rPr lang="bg-BG" sz="3000" b="1" dirty="0" smtClean="0"/>
              <a:t>рхивиране</a:t>
            </a:r>
            <a:r>
              <a:rPr lang="en-GB" sz="3000" dirty="0" smtClean="0"/>
              <a:t> /</a:t>
            </a:r>
            <a:r>
              <a:rPr lang="en-US" sz="3000" dirty="0" smtClean="0"/>
              <a:t> </a:t>
            </a:r>
            <a:r>
              <a:rPr lang="bg-BG" sz="3000" b="1" dirty="0" smtClean="0"/>
              <a:t>възстановяване</a:t>
            </a:r>
            <a:r>
              <a:rPr lang="bg-BG" sz="3000" dirty="0" smtClean="0"/>
              <a:t> на </a:t>
            </a:r>
            <a:r>
              <a:rPr lang="en-GB" sz="3000" dirty="0" smtClean="0"/>
              <a:t>WP </a:t>
            </a:r>
            <a:r>
              <a:rPr lang="bg-BG" sz="3000" dirty="0" smtClean="0"/>
              <a:t>сайтове</a:t>
            </a:r>
            <a:endParaRPr lang="en-GB" sz="3000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ru-RU" sz="3000" b="1" dirty="0"/>
              <a:t>Експортиране</a:t>
            </a:r>
            <a:r>
              <a:rPr lang="ru-RU" sz="3000" dirty="0"/>
              <a:t> </a:t>
            </a:r>
            <a:r>
              <a:rPr lang="ru-RU" sz="3000" dirty="0" smtClean="0"/>
              <a:t>/</a:t>
            </a:r>
            <a:r>
              <a:rPr lang="en-US" sz="3000" dirty="0" smtClean="0"/>
              <a:t> </a:t>
            </a:r>
            <a:r>
              <a:rPr lang="ru-RU" sz="3000" b="1" dirty="0" smtClean="0"/>
              <a:t>импортиране</a:t>
            </a:r>
            <a:r>
              <a:rPr lang="ru-RU" sz="3000" dirty="0" smtClean="0"/>
              <a:t> </a:t>
            </a:r>
            <a:r>
              <a:rPr lang="bg-BG" sz="3000" dirty="0" smtClean="0"/>
              <a:t>на </a:t>
            </a:r>
            <a:r>
              <a:rPr lang="ru-RU" sz="3000" b="1" dirty="0" smtClean="0"/>
              <a:t>база </a:t>
            </a:r>
            <a:r>
              <a:rPr lang="ru-RU" sz="3000" b="1" dirty="0"/>
              <a:t>данни</a:t>
            </a:r>
            <a:r>
              <a:rPr lang="ru-RU" sz="3000" dirty="0"/>
              <a:t>, </a:t>
            </a:r>
            <a:r>
              <a:rPr lang="ru-RU" sz="3000" b="1" dirty="0" smtClean="0"/>
              <a:t>медийни</a:t>
            </a:r>
            <a:r>
              <a:rPr lang="ru-RU" sz="3000" dirty="0" smtClean="0"/>
              <a:t>        </a:t>
            </a:r>
            <a:r>
              <a:rPr lang="ru-RU" sz="3000" dirty="0" smtClean="0"/>
              <a:t>   </a:t>
            </a:r>
            <a:r>
              <a:rPr lang="ru-RU" sz="3000" b="1" dirty="0" smtClean="0"/>
              <a:t>файлове</a:t>
            </a:r>
            <a:r>
              <a:rPr lang="ru-RU" sz="3000" dirty="0"/>
              <a:t>, </a:t>
            </a:r>
            <a:r>
              <a:rPr lang="ru-RU" sz="3000" b="1" dirty="0" smtClean="0"/>
              <a:t>добавки</a:t>
            </a:r>
            <a:r>
              <a:rPr lang="ru-RU" sz="3000" dirty="0" smtClean="0"/>
              <a:t> и </a:t>
            </a:r>
            <a:r>
              <a:rPr lang="ru-RU" sz="3000" b="1" dirty="0" smtClean="0"/>
              <a:t>теми</a:t>
            </a:r>
            <a:endParaRPr lang="en-US" sz="3000" b="1" dirty="0" smtClean="0"/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446212" y="6086240"/>
            <a:ext cx="9655432" cy="508233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https://wordpress.org/plugins/all-in-one-wp-migration/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Миграция на </a:t>
            </a:r>
            <a:r>
              <a:rPr lang="en-US" dirty="0" smtClean="0"/>
              <a:t>WordPress </a:t>
            </a:r>
            <a:r>
              <a:rPr lang="bg-BG" dirty="0" smtClean="0"/>
              <a:t>сайт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5" y="1524000"/>
            <a:ext cx="5333306" cy="3428926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002" y="3505200"/>
            <a:ext cx="2914358" cy="21698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57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34861" y="5702417"/>
            <a:ext cx="7467600" cy="4972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38772" y="3249627"/>
            <a:ext cx="7463689" cy="4972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34861" y="4687717"/>
            <a:ext cx="7467600" cy="4972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34861" y="2286000"/>
            <a:ext cx="7467600" cy="4972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Други добавки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90355" y="1248892"/>
            <a:ext cx="8342457" cy="5380507"/>
          </a:xfrm>
        </p:spPr>
        <p:txBody>
          <a:bodyPr>
            <a:normAutofit fontScale="85000" lnSpcReduction="10000"/>
          </a:bodyPr>
          <a:lstStyle/>
          <a:p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Кеширане –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по – бързо зареждане на страници</a:t>
            </a:r>
            <a:endParaRPr lang="en-US" dirty="0" smtClean="0"/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</a:rPr>
              <a:t>HyperCache Extended </a:t>
            </a:r>
            <a:r>
              <a:rPr lang="en-US" sz="3000" dirty="0" smtClean="0"/>
              <a:t>– </a:t>
            </a:r>
            <a:endParaRPr lang="bg-BG" sz="3000" dirty="0" smtClean="0"/>
          </a:p>
          <a:p>
            <a:pPr marL="609219" lvl="1" indent="0">
              <a:buNone/>
            </a:pPr>
            <a:r>
              <a:rPr lang="en-US" sz="2400" b="1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en-US" sz="2400" b="1" dirty="0">
                <a:latin typeface="Consolas" panose="020B0609020204030204" pitchFamily="49" charset="0"/>
                <a:hlinkClick r:id="rId2"/>
              </a:rPr>
              <a:t>://wordpress.org/plugins/hyper-cache-extended/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WP Super Cache </a:t>
            </a:r>
            <a:r>
              <a:rPr lang="en-US" sz="3000" dirty="0" smtClean="0"/>
              <a:t>–</a:t>
            </a:r>
            <a:endParaRPr lang="bg-BG" sz="3000" dirty="0" smtClean="0"/>
          </a:p>
          <a:p>
            <a:pPr marL="609219" lvl="1" indent="0">
              <a:buNone/>
            </a:pPr>
            <a:r>
              <a:rPr lang="en-US" sz="2400" b="1" dirty="0" smtClean="0">
                <a:latin typeface="Consolas" panose="020B0609020204030204" pitchFamily="49" charset="0"/>
                <a:hlinkClick r:id="rId3"/>
              </a:rPr>
              <a:t>https://wordpress.org/plugins/wp-super-cache/</a:t>
            </a:r>
            <a:endParaRPr lang="en-US" sz="2400" b="1" dirty="0"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Widget Context </a:t>
            </a:r>
            <a:r>
              <a:rPr lang="en-GB" dirty="0" smtClean="0"/>
              <a:t>– </a:t>
            </a:r>
            <a:r>
              <a:rPr lang="bg-BG" dirty="0" smtClean="0"/>
              <a:t>показване/скриване на             приспособленията на някои страници</a:t>
            </a:r>
            <a:endParaRPr lang="en-GB" dirty="0" smtClean="0"/>
          </a:p>
          <a:p>
            <a:pPr marL="609219" lvl="1" indent="0">
              <a:buNone/>
            </a:pPr>
            <a:r>
              <a:rPr lang="en-GB" sz="2400" b="1" dirty="0" smtClean="0">
                <a:latin typeface="Consolas" panose="020B0609020204030204" pitchFamily="49" charset="0"/>
                <a:hlinkClick r:id="rId4"/>
              </a:rPr>
              <a:t>https://wordpress.org/plugins/widget-context/</a:t>
            </a:r>
            <a:endParaRPr lang="en-GB" sz="2400" b="1" dirty="0" smtClean="0"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Better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Tag Cloud </a:t>
            </a:r>
            <a:r>
              <a:rPr lang="en-GB" dirty="0"/>
              <a:t>– good-looking cloud of tags</a:t>
            </a:r>
          </a:p>
          <a:p>
            <a:pPr marL="609219" lvl="1" indent="0">
              <a:buNone/>
            </a:pPr>
            <a:r>
              <a:rPr lang="en-GB" sz="2400" b="1" dirty="0">
                <a:latin typeface="Consolas" panose="020B0609020204030204" pitchFamily="49" charset="0"/>
                <a:hlinkClick r:id="rId5"/>
              </a:rPr>
              <a:t>https://wordpress.org/plugins/nktagcloud/</a:t>
            </a:r>
            <a:endParaRPr lang="en-GB" sz="2400" b="1" dirty="0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7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9447242" cy="54961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/>
              <a:t>WordPress</a:t>
            </a:r>
            <a:r>
              <a:rPr lang="en-US" sz="3200" dirty="0"/>
              <a:t> </a:t>
            </a:r>
            <a:r>
              <a:rPr lang="bg-BG" sz="3200" dirty="0" smtClean="0"/>
              <a:t>добавките </a:t>
            </a:r>
            <a:r>
              <a:rPr lang="bg-BG" sz="3200" dirty="0" smtClean="0"/>
              <a:t>предоставят</a:t>
            </a:r>
            <a:endParaRPr lang="en-US" sz="3200" dirty="0"/>
          </a:p>
          <a:p>
            <a:pPr lvl="1">
              <a:lnSpc>
                <a:spcPct val="115000"/>
              </a:lnSpc>
            </a:pPr>
            <a:r>
              <a:rPr lang="ru-RU" sz="3200" dirty="0"/>
              <a:t>Разположение, функционалност и външен вид на вашия </a:t>
            </a:r>
            <a:r>
              <a:rPr lang="en-US" sz="3200" dirty="0"/>
              <a:t>WordPress</a:t>
            </a:r>
            <a:r>
              <a:rPr lang="ru-RU" sz="3200" dirty="0" smtClean="0"/>
              <a:t> сайт</a:t>
            </a:r>
          </a:p>
          <a:p>
            <a:pPr lvl="1">
              <a:lnSpc>
                <a:spcPct val="115000"/>
              </a:lnSpc>
            </a:pPr>
            <a:r>
              <a:rPr lang="ru-RU" sz="3200" dirty="0" smtClean="0"/>
              <a:t>Популярни</a:t>
            </a:r>
            <a:r>
              <a:rPr lang="ru-RU" sz="3200" b="1" dirty="0" smtClean="0"/>
              <a:t> безплатни теми: </a:t>
            </a:r>
            <a:r>
              <a:rPr lang="en-US" sz="3200" dirty="0" smtClean="0"/>
              <a:t>Sydney,                    Hestia, Journal, Total, Event</a:t>
            </a:r>
          </a:p>
          <a:p>
            <a:pPr lvl="1">
              <a:lnSpc>
                <a:spcPct val="115000"/>
              </a:lnSpc>
            </a:pPr>
            <a:r>
              <a:rPr lang="ru-RU" sz="3200" b="1" dirty="0" smtClean="0"/>
              <a:t>Платени</a:t>
            </a:r>
            <a:r>
              <a:rPr lang="ru-RU" sz="3200" dirty="0" smtClean="0"/>
              <a:t> </a:t>
            </a:r>
            <a:r>
              <a:rPr lang="ru-RU" sz="3200" b="1" dirty="0" smtClean="0"/>
              <a:t>теми</a:t>
            </a:r>
            <a:r>
              <a:rPr lang="ru-RU" sz="3200" dirty="0" smtClean="0"/>
              <a:t>: </a:t>
            </a:r>
            <a:r>
              <a:rPr lang="en-US" sz="2500" dirty="0">
                <a:hlinkClick r:id="rId3"/>
              </a:rPr>
              <a:t>https://</a:t>
            </a:r>
            <a:r>
              <a:rPr lang="en-US" sz="2500" dirty="0" smtClean="0">
                <a:hlinkClick r:id="rId3"/>
              </a:rPr>
              <a:t>themeforest.net</a:t>
            </a:r>
            <a:endParaRPr lang="en-US" sz="2500" dirty="0" smtClean="0"/>
          </a:p>
          <a:p>
            <a:pPr lvl="1">
              <a:lnSpc>
                <a:spcPct val="115000"/>
              </a:lnSpc>
            </a:pPr>
            <a:r>
              <a:rPr lang="en-US" sz="3200" b="1" dirty="0" smtClean="0"/>
              <a:t>Elementor</a:t>
            </a:r>
            <a:r>
              <a:rPr lang="en-US" sz="3200" dirty="0" smtClean="0"/>
              <a:t> </a:t>
            </a:r>
            <a:r>
              <a:rPr lang="en-US" sz="3200" dirty="0"/>
              <a:t>e </a:t>
            </a:r>
            <a:r>
              <a:rPr lang="bg-BG" sz="3200" dirty="0" smtClean="0"/>
              <a:t>мощен</a:t>
            </a:r>
            <a:r>
              <a:rPr lang="en-US" sz="3200" dirty="0"/>
              <a:t>, </a:t>
            </a:r>
            <a:r>
              <a:rPr lang="bg-BG" sz="3200" dirty="0"/>
              <a:t>безплатен</a:t>
            </a:r>
            <a:r>
              <a:rPr lang="en-US" sz="3200" dirty="0"/>
              <a:t> </a:t>
            </a:r>
            <a:r>
              <a:rPr lang="en-US" sz="3200" dirty="0" smtClean="0"/>
              <a:t>                             </a:t>
            </a:r>
            <a:r>
              <a:rPr lang="bg-BG" sz="3200" dirty="0" smtClean="0"/>
              <a:t>визуален </a:t>
            </a:r>
            <a:r>
              <a:rPr lang="bg-BG" sz="3200" dirty="0"/>
              <a:t>редактор за</a:t>
            </a:r>
            <a:r>
              <a:rPr lang="en-US" sz="3200" dirty="0"/>
              <a:t> WordPress</a:t>
            </a:r>
            <a:endParaRPr lang="en-US" sz="3200" dirty="0">
              <a:hlinkClick r:id="rId4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</a:t>
            </a:r>
            <a:r>
              <a:rPr lang="bg-BG" dirty="0" smtClean="0"/>
              <a:t>добавки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0288" y="5699459"/>
            <a:ext cx="10958928" cy="499819"/>
          </a:xfrm>
        </p:spPr>
        <p:txBody>
          <a:bodyPr/>
          <a:lstStyle/>
          <a:p>
            <a:r>
              <a:rPr lang="bg-BG" dirty="0" smtClean="0"/>
              <a:t>Концепция </a:t>
            </a:r>
            <a:r>
              <a:rPr lang="bg-BG" dirty="0"/>
              <a:t>и основни понятия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1219200"/>
            <a:ext cx="4407744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WordPress</a:t>
            </a:r>
            <a:r>
              <a:rPr lang="en-US" dirty="0" smtClean="0"/>
              <a:t> </a:t>
            </a:r>
            <a:r>
              <a:rPr lang="bg-BG" b="1" dirty="0"/>
              <a:t>добавките</a:t>
            </a:r>
            <a:r>
              <a:rPr lang="bg-BG" dirty="0"/>
              <a:t> са </a:t>
            </a:r>
            <a:r>
              <a:rPr lang="bg-BG" dirty="0" smtClean="0"/>
              <a:t>допълнителни </a:t>
            </a:r>
            <a:r>
              <a:rPr lang="en-US" b="1" dirty="0" smtClean="0"/>
              <a:t>WP</a:t>
            </a:r>
            <a:r>
              <a:rPr lang="en-US" dirty="0" smtClean="0"/>
              <a:t> </a:t>
            </a:r>
            <a:r>
              <a:rPr lang="bg-BG" b="1" dirty="0"/>
              <a:t>компоненти</a:t>
            </a:r>
            <a:endParaRPr lang="ru-RU" b="1" dirty="0" smtClean="0"/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3100" dirty="0"/>
              <a:t>Д</a:t>
            </a:r>
            <a:r>
              <a:rPr lang="bg-BG" sz="3100" dirty="0" smtClean="0"/>
              <a:t>обавят несъществуваща </a:t>
            </a:r>
            <a:r>
              <a:rPr lang="bg-BG" sz="3100" b="1" dirty="0" smtClean="0"/>
              <a:t>функционалност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3100" dirty="0" smtClean="0"/>
              <a:t>Променят </a:t>
            </a:r>
            <a:r>
              <a:rPr lang="bg-BG" sz="3100" b="1" dirty="0" smtClean="0"/>
              <a:t>поведението</a:t>
            </a:r>
            <a:r>
              <a:rPr lang="bg-BG" sz="3100" dirty="0" smtClean="0"/>
              <a:t> на </a:t>
            </a:r>
            <a:r>
              <a:rPr lang="en-US" sz="3100" dirty="0" smtClean="0"/>
              <a:t>WP</a:t>
            </a:r>
          </a:p>
          <a:p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WordPress Plugin?</a:t>
            </a:r>
            <a:endParaRPr lang="en-US" dirty="0"/>
          </a:p>
        </p:txBody>
      </p:sp>
      <p:pic>
        <p:nvPicPr>
          <p:cNvPr id="1026" name="Picture 2" descr="Image result for wordpress plug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1" y="3480959"/>
            <a:ext cx="6050239" cy="27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212" y="3429000"/>
            <a:ext cx="4257928" cy="28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  <a:r>
              <a:rPr lang="bg-BG" dirty="0" smtClean="0"/>
              <a:t> добавки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5412" y="838200"/>
            <a:ext cx="6553200" cy="36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884362" y="1962346"/>
            <a:ext cx="4981450" cy="49801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295400"/>
            <a:ext cx="11815018" cy="5943600"/>
          </a:xfrm>
        </p:spPr>
        <p:txBody>
          <a:bodyPr>
            <a:normAutofit/>
          </a:bodyPr>
          <a:lstStyle/>
          <a:p>
            <a:r>
              <a:rPr lang="ru-RU" dirty="0" smtClean="0"/>
              <a:t>Официална </a:t>
            </a:r>
            <a:r>
              <a:rPr lang="ru-RU" b="1" dirty="0"/>
              <a:t>директория</a:t>
            </a:r>
            <a:r>
              <a:rPr lang="ru-RU" dirty="0"/>
              <a:t> на </a:t>
            </a:r>
            <a:r>
              <a:rPr lang="ru-RU" dirty="0" smtClean="0"/>
              <a:t>плъгини </a:t>
            </a:r>
            <a:r>
              <a:rPr lang="ru-RU" dirty="0"/>
              <a:t>на WordPress: </a:t>
            </a:r>
            <a:endParaRPr lang="ru-RU" dirty="0" smtClean="0"/>
          </a:p>
          <a:p>
            <a:pPr marL="0" indent="0">
              <a:buNone/>
            </a:pPr>
            <a:r>
              <a:rPr lang="bg-BG" sz="2200" b="1" dirty="0" smtClean="0">
                <a:latin typeface="Consolas" panose="020B0609020204030204" pitchFamily="49" charset="0"/>
              </a:rPr>
              <a:t>     </a:t>
            </a:r>
            <a:r>
              <a:rPr lang="ru-RU" sz="2200" b="1" dirty="0" smtClean="0">
                <a:latin typeface="Consolas" panose="020B0609020204030204" pitchFamily="49" charset="0"/>
                <a:hlinkClick r:id="rId2"/>
              </a:rPr>
              <a:t>https</a:t>
            </a:r>
            <a:r>
              <a:rPr lang="ru-RU" sz="2200" b="1" dirty="0">
                <a:latin typeface="Consolas" panose="020B0609020204030204" pitchFamily="49" charset="0"/>
                <a:hlinkClick r:id="rId2"/>
              </a:rPr>
              <a:t>://wordpress.org/plugins</a:t>
            </a:r>
            <a:r>
              <a:rPr lang="ru-RU" sz="2200" b="1" dirty="0" smtClean="0">
                <a:latin typeface="Consolas" panose="020B0609020204030204" pitchFamily="49" charset="0"/>
                <a:hlinkClick r:id="rId2"/>
              </a:rPr>
              <a:t>/</a:t>
            </a:r>
            <a:endParaRPr lang="bg-BG" sz="2200" b="1" dirty="0" smtClean="0">
              <a:latin typeface="Consolas" panose="020B0609020204030204" pitchFamily="49" charset="0"/>
            </a:endParaRPr>
          </a:p>
          <a:p>
            <a:r>
              <a:rPr lang="bg-BG" dirty="0" smtClean="0"/>
              <a:t>Намиране на добавка, инсталиране, активиране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да инсталираме </a:t>
            </a:r>
            <a:r>
              <a:rPr lang="en-US" dirty="0" smtClean="0"/>
              <a:t>WordPress </a:t>
            </a:r>
            <a:r>
              <a:rPr lang="bg-BG" dirty="0" smtClean="0"/>
              <a:t>добавка?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6011775" y="4771752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2" descr="Резултат с изображение за wp plu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212" y="3663022"/>
            <a:ext cx="4114800" cy="2840795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2" y="3663021"/>
            <a:ext cx="3562207" cy="2840795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WordPress Sliders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Добавки </a:t>
            </a:r>
            <a:r>
              <a:rPr lang="ru-RU" dirty="0"/>
              <a:t>за създаване на </a:t>
            </a:r>
            <a:r>
              <a:rPr lang="ru-RU" dirty="0" smtClean="0"/>
              <a:t>слайдери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25" b="2325"/>
          <a:stretch/>
        </p:blipFill>
        <p:spPr>
          <a:xfrm>
            <a:off x="4622451" y="1295400"/>
            <a:ext cx="29439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Slider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318770"/>
            <a:ext cx="5181600" cy="1984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838" y="1318770"/>
            <a:ext cx="4138613" cy="20077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" y="3505200"/>
            <a:ext cx="3581400" cy="31645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824" y="3686859"/>
            <a:ext cx="4125002" cy="2871787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>
            <a:off x="6128025" y="2088942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5044418" y="4649331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6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723</Words>
  <Application>Microsoft Office PowerPoint</Application>
  <PresentationFormat>Custom</PresentationFormat>
  <Paragraphs>186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Работа с WordPress добавки</vt:lpstr>
      <vt:lpstr>Съдържание</vt:lpstr>
      <vt:lpstr>Имате въпрос?</vt:lpstr>
      <vt:lpstr>PowerPoint Presentation</vt:lpstr>
      <vt:lpstr>Какво е WordPress Plugin?</vt:lpstr>
      <vt:lpstr>PowerPoint Presentation</vt:lpstr>
      <vt:lpstr>Как да инсталираме WordPress добавка?</vt:lpstr>
      <vt:lpstr>PowerPoint Presentation</vt:lpstr>
      <vt:lpstr>Smart Slider 3</vt:lpstr>
      <vt:lpstr>Slider Revolution</vt:lpstr>
      <vt:lpstr>WordPress Forms Plugins</vt:lpstr>
      <vt:lpstr>Contact Form 7</vt:lpstr>
      <vt:lpstr>База данни за Contact Form 7</vt:lpstr>
      <vt:lpstr>Caldera Forms – Form Builder for WP</vt:lpstr>
      <vt:lpstr>PowerPoint Presentation</vt:lpstr>
      <vt:lpstr>YOP Poll</vt:lpstr>
      <vt:lpstr>PowerPoint Presentation</vt:lpstr>
      <vt:lpstr>NextGEN Gallery</vt:lpstr>
      <vt:lpstr>Страници съдържащи галерии</vt:lpstr>
      <vt:lpstr>PowerPoint Presentation</vt:lpstr>
      <vt:lpstr>Инсталиране на bbPress</vt:lpstr>
      <vt:lpstr>Създаване на bbPress Форум</vt:lpstr>
      <vt:lpstr>Персонализиране на bbPress Форум</vt:lpstr>
      <vt:lpstr>PowerPoint Presentation</vt:lpstr>
      <vt:lpstr>wooCommerce </vt:lpstr>
      <vt:lpstr>PowerPoint Presentation</vt:lpstr>
      <vt:lpstr>SEO Plugins: Yoast SEO</vt:lpstr>
      <vt:lpstr>PowerPoint Presentation</vt:lpstr>
      <vt:lpstr>Polylang – Превод на WP сайтове</vt:lpstr>
      <vt:lpstr>Превод на съдържание</vt:lpstr>
      <vt:lpstr>PowerPoint Presentation</vt:lpstr>
      <vt:lpstr>Показване на събития</vt:lpstr>
      <vt:lpstr>Създаване на WP Блог</vt:lpstr>
      <vt:lpstr>Миграция на WordPress сайт</vt:lpstr>
      <vt:lpstr>Други добавки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2018-08-28T15:55:57Z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